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302" r:id="rId4"/>
    <p:sldId id="282" r:id="rId5"/>
    <p:sldId id="283" r:id="rId6"/>
    <p:sldId id="289" r:id="rId7"/>
    <p:sldId id="298" r:id="rId8"/>
    <p:sldId id="307" r:id="rId9"/>
    <p:sldId id="285" r:id="rId10"/>
    <p:sldId id="297" r:id="rId11"/>
    <p:sldId id="290" r:id="rId12"/>
    <p:sldId id="286" r:id="rId13"/>
    <p:sldId id="295" r:id="rId14"/>
    <p:sldId id="296" r:id="rId15"/>
    <p:sldId id="288" r:id="rId16"/>
    <p:sldId id="287" r:id="rId17"/>
    <p:sldId id="275" r:id="rId18"/>
    <p:sldId id="276" r:id="rId19"/>
    <p:sldId id="308" r:id="rId20"/>
    <p:sldId id="277" r:id="rId21"/>
    <p:sldId id="278" r:id="rId22"/>
    <p:sldId id="279" r:id="rId23"/>
    <p:sldId id="299" r:id="rId24"/>
    <p:sldId id="300" r:id="rId25"/>
    <p:sldId id="301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Hangjun" initials="WHJ" lastIdx="9" clrIdx="0">
    <p:extLst>
      <p:ext uri="{19B8F6BF-5375-455C-9EA6-DF929625EA0E}">
        <p15:presenceInfo xmlns:p15="http://schemas.microsoft.com/office/powerpoint/2012/main" userId="WuHangj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E6E6E6"/>
    <a:srgbClr val="A85F00"/>
    <a:srgbClr val="EA7500"/>
    <a:srgbClr val="CC6600"/>
    <a:srgbClr val="FF9933"/>
    <a:srgbClr val="E8F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76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CFD1E-1E4F-4724-9649-4A717BB60917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99C4-0D4C-4086-A137-1ABCAAD52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74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C99C4-0D4C-4086-A137-1ABCAAD528E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0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8F20-C81D-4624-B188-81F9FECF4B12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75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BDEF-5381-4B28-95AC-6BC97973DC5D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3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E3CE-9BDD-4F19-A859-CA986E50CFA9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86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6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95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2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62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4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088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5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36-0383-4BC2-8B44-C8C997DEDEB0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687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06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39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297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EEE67-A936-4E98-8665-E7C0CF4BBDB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F0508-DCBA-4847-B23D-0782207BC4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6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195A-7561-4CF0-B889-289DFE4BAA24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25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097-3AB8-4576-86CB-5321992B2E24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34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7E99-6FF9-4B4C-B57E-52B964157674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9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9C83-5BA9-4673-AFF9-A7BC33AFDB93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6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B0-A1FE-4B03-B928-0DCD7323E28F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25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3452-D6FE-4544-9C55-B2728E33C1E4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682-CD75-4B44-AB64-C1C43F5D971D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86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E00A-A9EC-4E5B-A13D-C3161D939124}" type="datetime1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62D8-773D-479B-86D3-A87E11D58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29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1462;&#28040;&#39044;&#32422;-20161229.ex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2521;&#35757;&amp;&#32771;&#26680;&#25253;&#21517;.ex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20449;&#29992;&#20998;&#31649;&#29702;-20161229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30003;&#35785;&amp;&#25237;&#35785;-20161229.ex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1152;&#20837;&#35838;&#39064;&#32452;-20161229.exe" TargetMode="External"/><Relationship Id="rId2" Type="http://schemas.openxmlformats.org/officeDocument/2006/relationships/hyperlink" Target="&#29992;&#25143;&#27880;&#20876;-20161229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&#35774;&#32622;&#20184;&#27454;&#36134;&#25143;-20161229.ex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6597;&#30475;&#20202;&#22120;&#20351;&#29992;&#36164;&#26684;-20161229.ex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7中央水院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277781" y="285803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实验仪器预约管理系统系列培训</a:t>
            </a:r>
            <a:endParaRPr lang="en-US" altLang="zh-CN" sz="4000" b="1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194" y="1137679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867687" y="1282825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A8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浙江大学医学院公共技术平台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21308" y="4879022"/>
            <a:ext cx="25074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医学院公共技术平台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丁巧灵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2017-12-30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979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8659" y="1597366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关于仪器使用的几个重要参数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6723" y="2219863"/>
            <a:ext cx="54345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最近允许提前预约时间：</a:t>
            </a:r>
            <a:r>
              <a:rPr lang="en-US" altLang="zh-CN" sz="2000" b="1" dirty="0"/>
              <a:t>1h</a:t>
            </a:r>
            <a:r>
              <a:rPr lang="zh-CN" altLang="en-US" sz="2000" b="1" dirty="0"/>
              <a:t>*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最远允许提前预约时间：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天*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预约保护时间：</a:t>
            </a:r>
            <a:r>
              <a:rPr lang="en-US" altLang="zh-CN" sz="2000" b="1" dirty="0"/>
              <a:t>15min</a:t>
            </a:r>
            <a:r>
              <a:rPr lang="zh-CN" altLang="en-US" sz="2000" b="1" dirty="0"/>
              <a:t>*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无代价提前撤销预约时间：</a:t>
            </a:r>
            <a:r>
              <a:rPr lang="en-US" altLang="zh-CN" sz="2000" b="1" dirty="0"/>
              <a:t>24h</a:t>
            </a:r>
            <a:r>
              <a:rPr lang="zh-CN" altLang="en-US" sz="2000" b="1" dirty="0"/>
              <a:t>*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单个用户最大有效预约次数：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次*（每周）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实验预约与取消</a:t>
            </a:r>
          </a:p>
        </p:txBody>
      </p:sp>
    </p:spTree>
    <p:extLst>
      <p:ext uri="{BB962C8B-B14F-4D97-AF65-F5344CB8AC3E}">
        <p14:creationId xmlns:p14="http://schemas.microsoft.com/office/powerpoint/2010/main" val="301015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8" y="1326523"/>
            <a:ext cx="8780722" cy="49615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8" y="1409827"/>
            <a:ext cx="8845040" cy="52034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38" y="1468849"/>
            <a:ext cx="8781906" cy="4819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38" y="1596979"/>
            <a:ext cx="8870047" cy="4057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54" y="1596979"/>
            <a:ext cx="8834456" cy="4533365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实验预约与取消</a:t>
            </a:r>
          </a:p>
        </p:txBody>
      </p:sp>
    </p:spTree>
    <p:extLst>
      <p:ext uri="{BB962C8B-B14F-4D97-AF65-F5344CB8AC3E}">
        <p14:creationId xmlns:p14="http://schemas.microsoft.com/office/powerpoint/2010/main" val="33535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21" y="1277210"/>
            <a:ext cx="8133333" cy="5695238"/>
          </a:xfrm>
          <a:prstGeom prst="rect">
            <a:avLst/>
          </a:prstGeom>
        </p:spPr>
      </p:pic>
      <p:sp>
        <p:nvSpPr>
          <p:cNvPr id="6" name="椭圆形标注 5">
            <a:hlinkClick r:id="rId3" action="ppaction://hlinkfile"/>
          </p:cNvPr>
          <p:cNvSpPr/>
          <p:nvPr/>
        </p:nvSpPr>
        <p:spPr>
          <a:xfrm>
            <a:off x="5769736" y="445213"/>
            <a:ext cx="2408348" cy="97540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预约取消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2283"/>
            <a:ext cx="9126602" cy="3900331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实验预约与取消</a:t>
            </a:r>
          </a:p>
        </p:txBody>
      </p:sp>
    </p:spTree>
    <p:extLst>
      <p:ext uri="{BB962C8B-B14F-4D97-AF65-F5344CB8AC3E}">
        <p14:creationId xmlns:p14="http://schemas.microsoft.com/office/powerpoint/2010/main" val="12338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238"/>
            <a:ext cx="9170816" cy="276380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337" y="996877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上机培训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&amp;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考核报名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1580"/>
            <a:ext cx="9170816" cy="465685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实验预约与取消</a:t>
            </a:r>
          </a:p>
        </p:txBody>
      </p:sp>
    </p:spTree>
    <p:extLst>
      <p:ext uri="{BB962C8B-B14F-4D97-AF65-F5344CB8AC3E}">
        <p14:creationId xmlns:p14="http://schemas.microsoft.com/office/powerpoint/2010/main" val="15259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960" y="1391957"/>
            <a:ext cx="79246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使用注意事项</a:t>
            </a:r>
            <a:endParaRPr lang="en-US" altLang="zh-CN" sz="28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所有仪器均需预约后方可使用；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未授权仪器的预约需仪器管理员</a:t>
            </a:r>
            <a:r>
              <a:rPr lang="zh-CN" altLang="en-US" sz="2000" b="1" dirty="0">
                <a:solidFill>
                  <a:srgbClr val="FF0000"/>
                </a:solidFill>
              </a:rPr>
              <a:t>审核通过</a:t>
            </a:r>
            <a:r>
              <a:rPr lang="zh-CN" altLang="en-US" sz="2000" b="1" dirty="0"/>
              <a:t>才算预约成功；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预约开始时间段</a:t>
            </a:r>
            <a:r>
              <a:rPr lang="zh-CN" altLang="en-US" sz="2000" b="1" dirty="0">
                <a:solidFill>
                  <a:srgbClr val="FF0000"/>
                </a:solidFill>
              </a:rPr>
              <a:t>前后</a:t>
            </a:r>
            <a:r>
              <a:rPr lang="en-US" altLang="zh-CN" sz="2000" b="1" dirty="0">
                <a:solidFill>
                  <a:srgbClr val="FF0000"/>
                </a:solidFill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</a:rPr>
              <a:t>小时</a:t>
            </a:r>
            <a:r>
              <a:rPr lang="zh-CN" altLang="en-US" sz="2000" b="1" dirty="0"/>
              <a:t>内可用校园卡刷开门禁系统；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每台仪器设有预约保护时间，</a:t>
            </a:r>
            <a:r>
              <a:rPr lang="zh-CN" altLang="en-US" sz="2000" b="1" dirty="0">
                <a:solidFill>
                  <a:srgbClr val="FF0000"/>
                </a:solidFill>
              </a:rPr>
              <a:t>迟到</a:t>
            </a:r>
            <a:r>
              <a:rPr lang="zh-CN" altLang="en-US" sz="2000" b="1" dirty="0"/>
              <a:t>判定为失约，失约后，预约无效；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切记实验结束后</a:t>
            </a:r>
            <a:r>
              <a:rPr lang="zh-CN" altLang="en-US" sz="2000" b="1" dirty="0">
                <a:solidFill>
                  <a:srgbClr val="FF0000"/>
                </a:solidFill>
              </a:rPr>
              <a:t>刷卡下机</a:t>
            </a:r>
            <a:r>
              <a:rPr lang="zh-CN" altLang="en-US" sz="2000" b="1" dirty="0"/>
              <a:t>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如超时下机，超时部分</a:t>
            </a:r>
            <a:r>
              <a:rPr lang="zh-CN" altLang="en-US" sz="2000" b="1" dirty="0">
                <a:solidFill>
                  <a:srgbClr val="FF0000"/>
                </a:solidFill>
              </a:rPr>
              <a:t>双倍</a:t>
            </a:r>
            <a:r>
              <a:rPr lang="zh-CN" altLang="en-US" sz="2000" b="1" dirty="0"/>
              <a:t>收费；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留出时间上传实验数据；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勿挤占他人实验。</a:t>
            </a:r>
            <a:endParaRPr lang="en-US" altLang="zh-CN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实验预约与取消</a:t>
            </a:r>
          </a:p>
        </p:txBody>
      </p:sp>
    </p:spTree>
    <p:extLst>
      <p:ext uri="{BB962C8B-B14F-4D97-AF65-F5344CB8AC3E}">
        <p14:creationId xmlns:p14="http://schemas.microsoft.com/office/powerpoint/2010/main" val="328601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869109" y="999247"/>
            <a:ext cx="3172330" cy="4307322"/>
            <a:chOff x="457200" y="1295400"/>
            <a:chExt cx="3660630" cy="490386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95400"/>
              <a:ext cx="3660630" cy="4903864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836964" y="1824881"/>
              <a:ext cx="2911123" cy="432543"/>
              <a:chOff x="2871788" y="957263"/>
              <a:chExt cx="2896835" cy="43254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871788" y="957263"/>
                <a:ext cx="2896835" cy="4325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1141" y="1004521"/>
                <a:ext cx="2772866" cy="376976"/>
              </a:xfrm>
              <a:prstGeom prst="rect">
                <a:avLst/>
              </a:prstGeom>
            </p:spPr>
          </p:pic>
        </p:grpSp>
      </p:grpSp>
      <p:sp>
        <p:nvSpPr>
          <p:cNvPr id="3" name="文本框 2"/>
          <p:cNvSpPr txBox="1"/>
          <p:nvPr/>
        </p:nvSpPr>
        <p:spPr>
          <a:xfrm>
            <a:off x="259337" y="81554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5550" y="957206"/>
            <a:ext cx="5398820" cy="576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刷卡注意事项</a:t>
            </a:r>
            <a:endParaRPr lang="en-US" altLang="zh-CN" sz="2800" b="1" dirty="0"/>
          </a:p>
          <a:p>
            <a:pPr marL="628650" lvl="1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单独将校园卡放在读卡区，不要与其他卡放在一起刷；</a:t>
            </a:r>
            <a:endParaRPr lang="en-US" altLang="zh-CN" sz="2000" b="1" dirty="0"/>
          </a:p>
          <a:p>
            <a:pPr marL="628650" lvl="1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黑屏后直接点击屏幕即可唤醒屏幕。</a:t>
            </a:r>
            <a:endParaRPr lang="en-US" altLang="zh-CN" sz="2000" b="1" dirty="0"/>
          </a:p>
          <a:p>
            <a:pPr marL="628650" lvl="1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F0000"/>
                </a:solidFill>
              </a:rPr>
              <a:t>不可将校园卡长时间置于读卡区</a:t>
            </a:r>
            <a:r>
              <a:rPr lang="zh-CN" altLang="en-US" sz="2000" b="1" dirty="0"/>
              <a:t>，否则会默认继续刷卡下机；</a:t>
            </a:r>
            <a:endParaRPr lang="en-US" altLang="zh-CN" sz="2000" b="1" dirty="0"/>
          </a:p>
          <a:p>
            <a:pPr marL="628650" lvl="1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终端灵敏度高，避免校园卡在终端附近造成无心刷卡下机；</a:t>
            </a:r>
            <a:endParaRPr lang="en-US" altLang="zh-CN" sz="2000" b="1" dirty="0"/>
          </a:p>
          <a:p>
            <a:pPr marL="628650" lvl="1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下机前可查看终端，是否有人继续使用，确定是否关机；</a:t>
            </a:r>
            <a:endParaRPr lang="en-US" altLang="zh-CN" sz="2000" b="1" dirty="0"/>
          </a:p>
          <a:p>
            <a:pPr marL="628650" lvl="1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下机前拷贝数据；</a:t>
            </a:r>
            <a:endParaRPr lang="en-US" altLang="zh-CN" sz="2000" b="1" dirty="0"/>
          </a:p>
          <a:p>
            <a:pPr marL="628650" lvl="1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按时下机，不要超时使用。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8215773" y="2792362"/>
            <a:ext cx="599153" cy="502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573693" y="63087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查看预约日历</a:t>
            </a:r>
          </a:p>
        </p:txBody>
      </p:sp>
      <p:cxnSp>
        <p:nvCxnSpPr>
          <p:cNvPr id="12" name="直接箭头连接符 11"/>
          <p:cNvCxnSpPr>
            <a:cxnSpLocks/>
            <a:stCxn id="10" idx="2"/>
          </p:cNvCxnSpPr>
          <p:nvPr/>
        </p:nvCxnSpPr>
        <p:spPr>
          <a:xfrm>
            <a:off x="7358523" y="1000211"/>
            <a:ext cx="1156827" cy="179215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实验预约与取消</a:t>
            </a:r>
          </a:p>
        </p:txBody>
      </p:sp>
    </p:spTree>
    <p:extLst>
      <p:ext uri="{BB962C8B-B14F-4D97-AF65-F5344CB8AC3E}">
        <p14:creationId xmlns:p14="http://schemas.microsoft.com/office/powerpoint/2010/main" val="292365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2488"/>
              </p:ext>
            </p:extLst>
          </p:nvPr>
        </p:nvGraphicFramePr>
        <p:xfrm>
          <a:off x="571102" y="1438042"/>
          <a:ext cx="8010660" cy="2897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257"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初始信用分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80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如约实验奖励信用分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1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90"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失约扣分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-8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信用分上限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100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257"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挤占他人预约时段扣分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-4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单次奖励信用分上限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8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57"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使用时间</a:t>
                      </a:r>
                      <a:r>
                        <a:rPr lang="en-US" altLang="zh-CN" sz="2000" b="1" dirty="0"/>
                        <a:t>&lt; 50%</a:t>
                      </a:r>
                      <a:r>
                        <a:rPr lang="zh-CN" altLang="en-US" sz="2000" b="1" dirty="0"/>
                        <a:t>预约时间扣分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-2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单次扣除信用分上限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20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257"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无代价取消时限内扣分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-4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资深资格信用分下限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70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82630"/>
                  </a:ext>
                </a:extLst>
              </a:tr>
              <a:tr h="413257"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借他人账户，双方扣分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-10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普通用户信用分下限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60</a:t>
                      </a:r>
                      <a:r>
                        <a:rPr lang="zh-CN" altLang="en-US" sz="2000" b="1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57"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信用分惩罚期长度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惩罚期结束赠送信用分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0559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02276" y="4413152"/>
            <a:ext cx="801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/>
              <a:t>    1</a:t>
            </a:r>
            <a:r>
              <a:rPr lang="zh-CN" altLang="en-US" b="1" dirty="0"/>
              <a:t>、信用分采用百分制，用户初始信用分</a:t>
            </a:r>
            <a:r>
              <a:rPr lang="en-US" altLang="zh-CN" b="1" dirty="0"/>
              <a:t>80</a:t>
            </a:r>
            <a:r>
              <a:rPr lang="zh-CN" altLang="en-US" b="1" dirty="0"/>
              <a:t>分。</a:t>
            </a:r>
            <a:endParaRPr lang="en-US" altLang="zh-CN" b="1" dirty="0"/>
          </a:p>
          <a:p>
            <a:r>
              <a:rPr lang="en-US" altLang="zh-CN" b="1" dirty="0"/>
              <a:t>    2</a:t>
            </a:r>
            <a:r>
              <a:rPr lang="zh-CN" altLang="en-US" b="1" dirty="0"/>
              <a:t>、使用时间短于预约时间的</a:t>
            </a:r>
            <a:r>
              <a:rPr lang="en-US" altLang="zh-CN" b="1" dirty="0">
                <a:solidFill>
                  <a:srgbClr val="FF0000"/>
                </a:solidFill>
              </a:rPr>
              <a:t>50%</a:t>
            </a:r>
            <a:r>
              <a:rPr lang="zh-CN" altLang="en-US" b="1" dirty="0"/>
              <a:t>判定违规行为，扣</a:t>
            </a:r>
            <a:r>
              <a:rPr lang="en-US" altLang="zh-CN" b="1" dirty="0"/>
              <a:t>2</a:t>
            </a:r>
            <a:r>
              <a:rPr lang="zh-CN" altLang="en-US" b="1" dirty="0"/>
              <a:t>分；</a:t>
            </a:r>
            <a:endParaRPr lang="en-US" altLang="zh-CN" b="1" dirty="0"/>
          </a:p>
          <a:p>
            <a:r>
              <a:rPr lang="en-US" altLang="zh-CN" b="1" dirty="0"/>
              <a:t>    3</a:t>
            </a:r>
            <a:r>
              <a:rPr lang="zh-CN" altLang="en-US" b="1" dirty="0"/>
              <a:t>、当信用分低于第一阈值时（</a:t>
            </a:r>
            <a:r>
              <a:rPr lang="en-US" altLang="zh-CN" b="1" dirty="0"/>
              <a:t>70</a:t>
            </a:r>
            <a:r>
              <a:rPr lang="zh-CN" altLang="en-US" b="1" dirty="0"/>
              <a:t>分），该用户的全站仪器使用资格最高将</a:t>
            </a:r>
            <a:endParaRPr lang="en-US" altLang="zh-CN" b="1" dirty="0"/>
          </a:p>
          <a:p>
            <a:r>
              <a:rPr lang="en-US" altLang="zh-CN" b="1" dirty="0"/>
              <a:t>        </a:t>
            </a:r>
            <a:r>
              <a:rPr lang="zh-CN" altLang="en-US" b="1" dirty="0"/>
              <a:t>   限于</a:t>
            </a:r>
            <a:r>
              <a:rPr lang="en-US" altLang="zh-CN" b="1" dirty="0"/>
              <a:t>[</a:t>
            </a:r>
            <a:r>
              <a:rPr lang="zh-CN" altLang="en-US" b="1" dirty="0"/>
              <a:t>普通级</a:t>
            </a:r>
            <a:r>
              <a:rPr lang="en-US" altLang="zh-CN" b="1" dirty="0"/>
              <a:t>]</a:t>
            </a:r>
            <a:r>
              <a:rPr lang="zh-CN" altLang="en-US" b="1" dirty="0"/>
              <a:t>；低于第二阈值时（</a:t>
            </a:r>
            <a:r>
              <a:rPr lang="en-US" altLang="zh-CN" b="1" dirty="0"/>
              <a:t>60</a:t>
            </a:r>
            <a:r>
              <a:rPr lang="zh-CN" altLang="en-US" b="1" dirty="0"/>
              <a:t>分），将全部降为</a:t>
            </a:r>
            <a:r>
              <a:rPr lang="en-US" altLang="zh-CN" b="1" dirty="0"/>
              <a:t>[</a:t>
            </a:r>
            <a:r>
              <a:rPr lang="zh-CN" altLang="en-US" b="1" dirty="0"/>
              <a:t>未授权</a:t>
            </a:r>
            <a:r>
              <a:rPr lang="en-US" altLang="zh-CN" b="1" dirty="0"/>
              <a:t>]</a:t>
            </a:r>
            <a:r>
              <a:rPr lang="zh-CN" altLang="en-US" b="1" dirty="0"/>
              <a:t>使用资格， </a:t>
            </a:r>
            <a:endParaRPr lang="en-US" altLang="zh-CN" b="1" dirty="0"/>
          </a:p>
          <a:p>
            <a:r>
              <a:rPr lang="en-US" altLang="zh-CN" b="1" dirty="0"/>
              <a:t>          </a:t>
            </a:r>
            <a:r>
              <a:rPr lang="zh-CN" altLang="en-US" b="1" dirty="0"/>
              <a:t>且</a:t>
            </a:r>
            <a:r>
              <a:rPr lang="zh-CN" altLang="en-US" b="1" u="sng" dirty="0">
                <a:solidFill>
                  <a:srgbClr val="FF0000"/>
                </a:solidFill>
              </a:rPr>
              <a:t>在惩罚期内</a:t>
            </a:r>
            <a:r>
              <a:rPr lang="zh-CN" altLang="en-US" b="1" dirty="0">
                <a:solidFill>
                  <a:srgbClr val="FF0000"/>
                </a:solidFill>
              </a:rPr>
              <a:t>所有仪器均不可预约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r>
              <a:rPr lang="en-US" altLang="zh-CN" b="1" dirty="0"/>
              <a:t>    4</a:t>
            </a:r>
            <a:r>
              <a:rPr lang="zh-CN" altLang="en-US" b="1" dirty="0"/>
              <a:t>、信用分高于第一阈值（</a:t>
            </a:r>
            <a:r>
              <a:rPr lang="en-US" altLang="zh-CN" b="1" dirty="0"/>
              <a:t>70</a:t>
            </a:r>
            <a:r>
              <a:rPr lang="zh-CN" altLang="en-US" b="1" dirty="0"/>
              <a:t>分）时，用户恢复各仪器的正常使用资格授权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b="1" dirty="0"/>
              <a:t>    5</a:t>
            </a:r>
            <a:r>
              <a:rPr lang="zh-CN" altLang="en-US" b="1" dirty="0"/>
              <a:t>、借用他人账户，一经发现，双方各</a:t>
            </a:r>
            <a:r>
              <a:rPr lang="zh-CN" altLang="en-US" b="1" dirty="0">
                <a:solidFill>
                  <a:srgbClr val="FF0000"/>
                </a:solidFill>
              </a:rPr>
              <a:t>扣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分</a:t>
            </a:r>
            <a:r>
              <a:rPr lang="zh-CN" altLang="en-US" b="1" dirty="0"/>
              <a:t>！</a:t>
            </a:r>
            <a:endParaRPr lang="en-US" altLang="zh-CN" b="1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07565" y="23112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信用分管理</a:t>
            </a:r>
          </a:p>
        </p:txBody>
      </p:sp>
    </p:spTree>
    <p:extLst>
      <p:ext uri="{BB962C8B-B14F-4D97-AF65-F5344CB8AC3E}">
        <p14:creationId xmlns:p14="http://schemas.microsoft.com/office/powerpoint/2010/main" val="123109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9337" y="815545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信用分管理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" y="1416540"/>
            <a:ext cx="9045430" cy="410849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54" y="1876454"/>
            <a:ext cx="6687483" cy="36485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7565" y="23112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信用分管理</a:t>
            </a:r>
          </a:p>
        </p:txBody>
      </p:sp>
    </p:spTree>
    <p:extLst>
      <p:ext uri="{BB962C8B-B14F-4D97-AF65-F5344CB8AC3E}">
        <p14:creationId xmlns:p14="http://schemas.microsoft.com/office/powerpoint/2010/main" val="26535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3750" y="1635125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计费下限：</a:t>
            </a:r>
            <a:r>
              <a:rPr lang="en-US" altLang="zh-CN" sz="2400" dirty="0"/>
              <a:t>100</a:t>
            </a:r>
            <a:r>
              <a:rPr lang="zh-CN" altLang="en-US" sz="2400" dirty="0"/>
              <a:t>元*</a:t>
            </a:r>
            <a:endParaRPr lang="en-US" altLang="zh-CN" sz="2400" dirty="0"/>
          </a:p>
          <a:p>
            <a:r>
              <a:rPr lang="zh-CN" altLang="en-US" sz="2400" dirty="0"/>
              <a:t>预约时长和实际使用时长，按长的收取，超时部分双倍收费；</a:t>
            </a:r>
            <a:endParaRPr lang="en-US" altLang="zh-CN" sz="2400" dirty="0"/>
          </a:p>
          <a:p>
            <a:r>
              <a:rPr lang="zh-CN" altLang="en-US" sz="2400" dirty="0"/>
              <a:t>失约：失约不上机费</a:t>
            </a:r>
            <a:r>
              <a:rPr lang="en-US" altLang="zh-CN" sz="2400" dirty="0"/>
              <a:t>vs</a:t>
            </a:r>
            <a:r>
              <a:rPr lang="zh-CN" altLang="en-US" sz="2400" dirty="0"/>
              <a:t>预约时长扣费；</a:t>
            </a:r>
            <a:endParaRPr lang="en-US" altLang="zh-CN" sz="2400" dirty="0"/>
          </a:p>
          <a:p>
            <a:r>
              <a:rPr lang="zh-CN" altLang="en-US" sz="2400" dirty="0"/>
              <a:t>进入惩罚期双倍收费；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7565" y="231129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实验扣费规则</a:t>
            </a:r>
          </a:p>
        </p:txBody>
      </p:sp>
    </p:spTree>
    <p:extLst>
      <p:ext uri="{BB962C8B-B14F-4D97-AF65-F5344CB8AC3E}">
        <p14:creationId xmlns:p14="http://schemas.microsoft.com/office/powerpoint/2010/main" val="89891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9337" y="815545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申诉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&amp;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投诉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8446" y="1543050"/>
            <a:ext cx="62866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/>
              <a:t>申诉内容</a:t>
            </a:r>
            <a:endParaRPr lang="en-US" altLang="zh-CN" sz="20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系统、仪器故障等非人为原因造成失约扣除信用分；</a:t>
            </a:r>
            <a:endParaRPr lang="en-US" altLang="zh-CN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仪器使用申诉，如：使用时长，费用调整等；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/>
              <a:t>投诉内容</a:t>
            </a:r>
            <a:endParaRPr lang="en-US" altLang="zh-CN" sz="20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投诉类别，包括：仪器管理员、规章制度、仪器设备、公共环境、管理系统、其它等；</a:t>
            </a:r>
            <a:endParaRPr lang="en-US" altLang="zh-CN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投诉仪器；</a:t>
            </a:r>
            <a:endParaRPr lang="en-US" altLang="zh-CN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相关的管理员；</a:t>
            </a:r>
            <a:endParaRPr lang="en-US" altLang="zh-CN" b="1" dirty="0"/>
          </a:p>
        </p:txBody>
      </p:sp>
      <p:sp>
        <p:nvSpPr>
          <p:cNvPr id="8" name="矩形 7"/>
          <p:cNvSpPr/>
          <p:nvPr/>
        </p:nvSpPr>
        <p:spPr>
          <a:xfrm>
            <a:off x="407565" y="231129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申诉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&amp;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投诉</a:t>
            </a:r>
          </a:p>
        </p:txBody>
      </p:sp>
    </p:spTree>
    <p:extLst>
      <p:ext uri="{BB962C8B-B14F-4D97-AF65-F5344CB8AC3E}">
        <p14:creationId xmlns:p14="http://schemas.microsoft.com/office/powerpoint/2010/main" val="400467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主要内容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45290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账户注册与激活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仪器预约与使用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信用分管理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实验扣费规则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实验记录与数据管理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8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694"/>
            <a:ext cx="9025938" cy="54503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565" y="231129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实验记录与数据管理</a:t>
            </a:r>
          </a:p>
        </p:txBody>
      </p:sp>
    </p:spTree>
    <p:extLst>
      <p:ext uri="{BB962C8B-B14F-4D97-AF65-F5344CB8AC3E}">
        <p14:creationId xmlns:p14="http://schemas.microsoft.com/office/powerpoint/2010/main" val="3132060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" y="1242485"/>
            <a:ext cx="9041729" cy="58331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" y="1374445"/>
            <a:ext cx="8965529" cy="37851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6" y="1464024"/>
            <a:ext cx="9048880" cy="53467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" y="1423360"/>
            <a:ext cx="9015802" cy="53265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财务报销及充值</a:t>
            </a:r>
          </a:p>
        </p:txBody>
      </p:sp>
    </p:spTree>
    <p:extLst>
      <p:ext uri="{BB962C8B-B14F-4D97-AF65-F5344CB8AC3E}">
        <p14:creationId xmlns:p14="http://schemas.microsoft.com/office/powerpoint/2010/main" val="584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5960" y="1391957"/>
            <a:ext cx="7924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使用注意事项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导师账号建立有付款账户，且每个账户有一定的信用额度；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使用费用超过信用额度，账户冻结，</a:t>
            </a:r>
            <a:r>
              <a:rPr lang="zh-CN" altLang="en-US" sz="2000" b="1" dirty="0">
                <a:solidFill>
                  <a:srgbClr val="FF0000"/>
                </a:solidFill>
              </a:rPr>
              <a:t>全课题组人员均不得预约使用仪器！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按时给账户充值，及时将前期使用账单交至财务报销；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报销后要与平台财务联系，及时销账；</a:t>
            </a:r>
            <a:endParaRPr lang="en-US" altLang="zh-CN" sz="2000" b="1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销账缓冲期为一个月，一个月未销账课题组，账户冻结，</a:t>
            </a:r>
            <a:r>
              <a:rPr lang="zh-CN" altLang="en-US" sz="2000" b="1" dirty="0">
                <a:solidFill>
                  <a:srgbClr val="FF0000"/>
                </a:solidFill>
              </a:rPr>
              <a:t>全课题组人员均不得预约使用仪器！</a:t>
            </a:r>
            <a:endParaRPr lang="en-US" altLang="zh-CN" sz="2000" b="1" dirty="0"/>
          </a:p>
        </p:txBody>
      </p:sp>
      <p:sp>
        <p:nvSpPr>
          <p:cNvPr id="6" name="矩形 5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财务报销及充值</a:t>
            </a:r>
          </a:p>
        </p:txBody>
      </p:sp>
    </p:spTree>
    <p:extLst>
      <p:ext uri="{BB962C8B-B14F-4D97-AF65-F5344CB8AC3E}">
        <p14:creationId xmlns:p14="http://schemas.microsoft.com/office/powerpoint/2010/main" val="819583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b="1" dirty="0"/>
              <a:t>未尽事宜会尽快给大家发放</a:t>
            </a:r>
            <a:endParaRPr lang="en-US" altLang="zh-CN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b="1" dirty="0"/>
              <a:t>仪器管理系统使用操作指南</a:t>
            </a:r>
          </a:p>
          <a:p>
            <a:pPr marL="0" indent="0" algn="ctr">
              <a:lnSpc>
                <a:spcPct val="150000"/>
              </a:lnSpc>
              <a:buNone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888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35243" y="2589554"/>
            <a:ext cx="4082246" cy="1299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6000" b="1" dirty="0"/>
              <a:t>谢谢大家！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2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可选过程 16"/>
          <p:cNvSpPr/>
          <p:nvPr/>
        </p:nvSpPr>
        <p:spPr>
          <a:xfrm>
            <a:off x="173441" y="2513305"/>
            <a:ext cx="988541" cy="97618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hlinkClick r:id="rId2" action="ppaction://hlinkfile"/>
              </a:rPr>
              <a:t>账户注册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流程图: 可选过程 18"/>
          <p:cNvSpPr/>
          <p:nvPr/>
        </p:nvSpPr>
        <p:spPr>
          <a:xfrm>
            <a:off x="2381378" y="2513305"/>
            <a:ext cx="988541" cy="97618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审核通过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9018" y="1449060"/>
            <a:ext cx="494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流程（学生</a:t>
            </a:r>
            <a:r>
              <a:rPr lang="en-US" altLang="zh-CN" sz="2800" b="1" dirty="0"/>
              <a:t>&amp;</a:t>
            </a:r>
            <a:r>
              <a:rPr lang="zh-CN" altLang="en-US" sz="2800" b="1" dirty="0"/>
              <a:t>博士后</a:t>
            </a:r>
            <a:r>
              <a:rPr lang="en-US" altLang="zh-CN" sz="2800" b="1" dirty="0"/>
              <a:t>&amp;</a:t>
            </a:r>
            <a:r>
              <a:rPr lang="zh-CN" altLang="en-US" sz="2800" b="1" dirty="0"/>
              <a:t>助理）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365091" y="2352383"/>
            <a:ext cx="1227720" cy="1200329"/>
            <a:chOff x="3578706" y="2616534"/>
            <a:chExt cx="1227720" cy="1200329"/>
          </a:xfrm>
        </p:grpSpPr>
        <p:sp>
          <p:nvSpPr>
            <p:cNvPr id="22" name="右箭头 21"/>
            <p:cNvSpPr/>
            <p:nvPr/>
          </p:nvSpPr>
          <p:spPr>
            <a:xfrm>
              <a:off x="3578706" y="3142733"/>
              <a:ext cx="1227720" cy="205948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89649" y="2616534"/>
              <a:ext cx="8034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/>
                <a:t>PI or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400" b="1" dirty="0"/>
                <a:t>助理</a:t>
              </a:r>
            </a:p>
          </p:txBody>
        </p:sp>
      </p:grpSp>
      <p:sp>
        <p:nvSpPr>
          <p:cNvPr id="24" name="流程图: 可选过程 23"/>
          <p:cNvSpPr/>
          <p:nvPr/>
        </p:nvSpPr>
        <p:spPr>
          <a:xfrm>
            <a:off x="4608323" y="2513305"/>
            <a:ext cx="1235767" cy="97618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hlinkClick r:id="rId3" action="ppaction://hlinkfile"/>
              </a:rPr>
              <a:t>加入课题组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63379" y="2352383"/>
            <a:ext cx="1227720" cy="1137106"/>
            <a:chOff x="1376994" y="2616534"/>
            <a:chExt cx="1227720" cy="1137106"/>
          </a:xfrm>
        </p:grpSpPr>
        <p:sp>
          <p:nvSpPr>
            <p:cNvPr id="21" name="文本框 20"/>
            <p:cNvSpPr txBox="1"/>
            <p:nvPr/>
          </p:nvSpPr>
          <p:spPr>
            <a:xfrm>
              <a:off x="1440513" y="2616534"/>
              <a:ext cx="1112804" cy="1137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/>
                <a:t>仪器</a:t>
              </a:r>
              <a:endParaRPr lang="en-US" altLang="zh-CN" sz="2400" b="1" dirty="0"/>
            </a:p>
            <a:p>
              <a:pPr algn="ctr">
                <a:lnSpc>
                  <a:spcPct val="150000"/>
                </a:lnSpc>
              </a:pPr>
              <a:r>
                <a:rPr lang="zh-CN" altLang="en-US" sz="2400" b="1" dirty="0"/>
                <a:t>管理员</a:t>
              </a:r>
            </a:p>
          </p:txBody>
        </p:sp>
        <p:sp>
          <p:nvSpPr>
            <p:cNvPr id="26" name="右箭头 25"/>
            <p:cNvSpPr/>
            <p:nvPr/>
          </p:nvSpPr>
          <p:spPr>
            <a:xfrm>
              <a:off x="1376994" y="3142732"/>
              <a:ext cx="1227720" cy="205948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流程图: 可选过程 27"/>
          <p:cNvSpPr/>
          <p:nvPr/>
        </p:nvSpPr>
        <p:spPr>
          <a:xfrm>
            <a:off x="7084638" y="2493463"/>
            <a:ext cx="1369227" cy="99602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hlinkClick r:id="rId4" action="ppaction://hlinkfile"/>
              </a:rPr>
              <a:t>设置付款账户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44090" y="2378141"/>
            <a:ext cx="1227720" cy="1200329"/>
            <a:chOff x="6057705" y="2642292"/>
            <a:chExt cx="1227720" cy="1200329"/>
          </a:xfrm>
        </p:grpSpPr>
        <p:sp>
          <p:nvSpPr>
            <p:cNvPr id="27" name="右箭头 26"/>
            <p:cNvSpPr/>
            <p:nvPr/>
          </p:nvSpPr>
          <p:spPr>
            <a:xfrm>
              <a:off x="6057705" y="3142732"/>
              <a:ext cx="1227720" cy="205948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37420" y="2642292"/>
              <a:ext cx="4940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/>
                <a:t>自</a:t>
              </a:r>
              <a:endParaRPr lang="en-US" altLang="zh-CN" sz="2400" b="1" dirty="0"/>
            </a:p>
            <a:p>
              <a:pPr algn="ctr">
                <a:lnSpc>
                  <a:spcPct val="150000"/>
                </a:lnSpc>
              </a:pPr>
              <a:r>
                <a:rPr lang="zh-CN" altLang="en-US" sz="2400" b="1" dirty="0"/>
                <a:t>助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07190" y="5771665"/>
            <a:ext cx="645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PI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账户填写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课题组账户设置信息登记表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后由仪器管理员注册、激活。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7465324" y="4218133"/>
            <a:ext cx="988541" cy="97618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绑定餐卡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723845" y="3489489"/>
            <a:ext cx="1938351" cy="709554"/>
            <a:chOff x="6937460" y="3753640"/>
            <a:chExt cx="1938351" cy="709554"/>
          </a:xfrm>
        </p:grpSpPr>
        <p:sp>
          <p:nvSpPr>
            <p:cNvPr id="16" name="右箭头 15"/>
            <p:cNvSpPr/>
            <p:nvPr/>
          </p:nvSpPr>
          <p:spPr>
            <a:xfrm rot="5400000">
              <a:off x="7745016" y="4010674"/>
              <a:ext cx="708802" cy="19473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937460" y="3816863"/>
              <a:ext cx="1938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/>
                <a:t>医学院   平台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85138" y="3852781"/>
            <a:ext cx="3166387" cy="1635688"/>
            <a:chOff x="4498753" y="4116932"/>
            <a:chExt cx="3166387" cy="1635688"/>
          </a:xfrm>
        </p:grpSpPr>
        <p:sp>
          <p:nvSpPr>
            <p:cNvPr id="29" name="右箭头 28"/>
            <p:cNvSpPr/>
            <p:nvPr/>
          </p:nvSpPr>
          <p:spPr>
            <a:xfrm flipH="1">
              <a:off x="6437420" y="4867402"/>
              <a:ext cx="1227720" cy="205948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爆炸形 2 2"/>
            <p:cNvSpPr/>
            <p:nvPr/>
          </p:nvSpPr>
          <p:spPr>
            <a:xfrm>
              <a:off x="4498753" y="4116932"/>
              <a:ext cx="2281130" cy="163568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</a:rPr>
                <a:t>完成</a:t>
              </a: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账户注册与激活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3559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9" grpId="0" animBg="1"/>
      <p:bldP spid="24" grpId="0" animBg="1"/>
      <p:bldP spid="28" grpId="0" animBg="1"/>
      <p:bldP spid="5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5928" y="779408"/>
            <a:ext cx="6758624" cy="6070001"/>
            <a:chOff x="1037967" y="536400"/>
            <a:chExt cx="6758624" cy="607000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7967" y="1438042"/>
              <a:ext cx="6758624" cy="516835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346886" y="1438042"/>
              <a:ext cx="914400" cy="3660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cxnSp>
          <p:nvCxnSpPr>
            <p:cNvPr id="7" name="直接箭头连接符 6"/>
            <p:cNvCxnSpPr>
              <a:cxnSpLocks/>
              <a:endCxn id="8" idx="1"/>
            </p:cNvCxnSpPr>
            <p:nvPr/>
          </p:nvCxnSpPr>
          <p:spPr>
            <a:xfrm flipV="1">
              <a:off x="2261286" y="828788"/>
              <a:ext cx="1362333" cy="6092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623619" y="536400"/>
              <a:ext cx="3954352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http://10.71.132.241/</a:t>
              </a:r>
              <a:endParaRPr lang="zh-CN" altLang="en-US" sz="3200" b="1" dirty="0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5677761" y="1366679"/>
            <a:ext cx="447675" cy="3111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81580" y="1697573"/>
            <a:ext cx="5359609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http://www.cfzsm.zju.edu.cn/</a:t>
            </a:r>
            <a:endParaRPr lang="zh-CN" altLang="en-US" sz="32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账户注册与激活</a:t>
            </a:r>
            <a:endParaRPr lang="zh-CN" altLang="en-US" sz="3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917249" y="588265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预约网站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770290" y="4692647"/>
            <a:ext cx="1196730" cy="1196730"/>
            <a:chOff x="7465490" y="153677"/>
            <a:chExt cx="1196730" cy="119673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490" y="153677"/>
              <a:ext cx="1196730" cy="119673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855" y="590042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92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55700" y="1655012"/>
            <a:ext cx="69342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</a:rPr>
              <a:t>归属单位</a:t>
            </a:r>
            <a:r>
              <a:rPr lang="zh-CN" altLang="en-US" dirty="0"/>
              <a:t>：要尽可能详细，精确到系，否则按校内标准收费。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</a:rPr>
              <a:t>审核通过</a:t>
            </a:r>
            <a:r>
              <a:rPr lang="zh-CN" altLang="en-US" dirty="0"/>
              <a:t>：如果账户尚未审核通过，则无法登陆成功，可联系任一仪器管理员进行审核，</a:t>
            </a:r>
            <a:r>
              <a:rPr lang="zh-CN" altLang="en-US" b="1" dirty="0">
                <a:solidFill>
                  <a:srgbClr val="FF0000"/>
                </a:solidFill>
              </a:rPr>
              <a:t>切勿重复注册</a:t>
            </a:r>
            <a:r>
              <a:rPr lang="zh-CN" altLang="en-US" dirty="0"/>
              <a:t>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完善个人信息：填写学工号，邮箱验证。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</a:rPr>
              <a:t>激活</a:t>
            </a:r>
            <a:r>
              <a:rPr lang="zh-CN" altLang="en-US" dirty="0"/>
              <a:t>：加入课题组，设置付款账户，否则无法刷卡上机；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</a:rPr>
              <a:t>绑定校园卡</a:t>
            </a:r>
            <a:r>
              <a:rPr lang="zh-CN" altLang="en-US" dirty="0"/>
              <a:t>：注册、激活后</a:t>
            </a:r>
            <a:r>
              <a:rPr lang="zh-CN" altLang="en-US" b="1" dirty="0">
                <a:solidFill>
                  <a:srgbClr val="FF0000"/>
                </a:solidFill>
              </a:rPr>
              <a:t>一定</a:t>
            </a:r>
            <a:r>
              <a:rPr lang="zh-CN" altLang="en-US" dirty="0"/>
              <a:t>要进行</a:t>
            </a:r>
            <a:r>
              <a:rPr lang="zh-CN" altLang="en-US" b="1" dirty="0">
                <a:solidFill>
                  <a:srgbClr val="FF0000"/>
                </a:solidFill>
              </a:rPr>
              <a:t>餐卡绑定</a:t>
            </a:r>
            <a:r>
              <a:rPr lang="zh-CN" altLang="en-US" dirty="0"/>
              <a:t>，否则，无法正常刷卡开机进行实验；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</a:rPr>
              <a:t>密码重置</a:t>
            </a:r>
            <a:r>
              <a:rPr lang="zh-CN" altLang="en-US" dirty="0"/>
              <a:t>：如遗忘账号密码，无法登陆，可联系任一仪器管理员进行查找账号和密码重置。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6159" y="1131792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注意事项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账户注册与激活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865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65" y="1596288"/>
            <a:ext cx="8313896" cy="4942625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5010492" y="677770"/>
            <a:ext cx="2894916" cy="1740757"/>
          </a:xfrm>
          <a:prstGeom prst="wedgeEllipseCallout">
            <a:avLst>
              <a:gd name="adj1" fmla="val -51939"/>
              <a:gd name="adj2" fmla="val 537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查看自己所属课题组及当前付款账户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账户注册与激活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5419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38200" y="1384300"/>
            <a:ext cx="6983273" cy="5252119"/>
            <a:chOff x="833324" y="1250404"/>
            <a:chExt cx="6983273" cy="5252119"/>
          </a:xfrm>
        </p:grpSpPr>
        <p:grpSp>
          <p:nvGrpSpPr>
            <p:cNvPr id="10" name="组合 9"/>
            <p:cNvGrpSpPr/>
            <p:nvPr/>
          </p:nvGrpSpPr>
          <p:grpSpPr>
            <a:xfrm>
              <a:off x="833324" y="1534575"/>
              <a:ext cx="6983273" cy="4967948"/>
              <a:chOff x="833324" y="1534575"/>
              <a:chExt cx="6983273" cy="4967948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833324" y="2406691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网上注册</a:t>
                </a: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2789257" y="2406691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注册审核</a:t>
                </a: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6706847" y="3042018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网上预约</a:t>
                </a:r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2778478" y="3042018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预约审核</a:t>
                </a: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6706847" y="3674272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刷卡开机</a:t>
                </a: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6706847" y="4307447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使用仪器</a:t>
                </a: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6706847" y="4954355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刷卡关机</a:t>
                </a: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798505" y="4954355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记录生成</a:t>
                </a: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795846" y="5601263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计费生成</a:t>
                </a: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6717558" y="5601263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异议申述</a:t>
                </a: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2789257" y="5605147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申述受理</a:t>
                </a:r>
              </a:p>
            </p:txBody>
          </p:sp>
          <p:cxnSp>
            <p:nvCxnSpPr>
              <p:cNvPr id="60" name="直接箭头连接符 59"/>
              <p:cNvCxnSpPr>
                <a:stCxn id="39" idx="3"/>
                <a:endCxn id="40" idx="1"/>
              </p:cNvCxnSpPr>
              <p:nvPr/>
            </p:nvCxnSpPr>
            <p:spPr>
              <a:xfrm>
                <a:off x="1932363" y="2560080"/>
                <a:ext cx="85689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/>
              <p:cNvCxnSpPr>
                <a:stCxn id="45" idx="2"/>
                <a:endCxn id="46" idx="0"/>
              </p:cNvCxnSpPr>
              <p:nvPr/>
            </p:nvCxnSpPr>
            <p:spPr>
              <a:xfrm>
                <a:off x="7256367" y="3981050"/>
                <a:ext cx="0" cy="3263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接箭头连接符 75"/>
              <p:cNvCxnSpPr>
                <a:stCxn id="46" idx="2"/>
                <a:endCxn id="47" idx="0"/>
              </p:cNvCxnSpPr>
              <p:nvPr/>
            </p:nvCxnSpPr>
            <p:spPr>
              <a:xfrm>
                <a:off x="7256367" y="4614225"/>
                <a:ext cx="0" cy="3401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直接箭头连接符 148"/>
              <p:cNvCxnSpPr>
                <a:endCxn id="39" idx="0"/>
              </p:cNvCxnSpPr>
              <p:nvPr/>
            </p:nvCxnSpPr>
            <p:spPr>
              <a:xfrm flipH="1">
                <a:off x="1382844" y="2141915"/>
                <a:ext cx="1" cy="2647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2362200" y="1534575"/>
                <a:ext cx="46057" cy="496794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4343400" y="1534575"/>
                <a:ext cx="0" cy="496794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6324600" y="1564354"/>
                <a:ext cx="0" cy="49245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2" name="圆角矩形 191"/>
              <p:cNvSpPr/>
              <p:nvPr/>
            </p:nvSpPr>
            <p:spPr>
              <a:xfrm>
                <a:off x="4790163" y="3674272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预约生成</a:t>
                </a:r>
              </a:p>
            </p:txBody>
          </p:sp>
          <p:sp>
            <p:nvSpPr>
              <p:cNvPr id="202" name="圆角矩形 201"/>
              <p:cNvSpPr/>
              <p:nvPr/>
            </p:nvSpPr>
            <p:spPr>
              <a:xfrm>
                <a:off x="4784481" y="2411047"/>
                <a:ext cx="1099039" cy="30677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用户生成</a:t>
                </a:r>
              </a:p>
            </p:txBody>
          </p:sp>
          <p:cxnSp>
            <p:nvCxnSpPr>
              <p:cNvPr id="204" name="直接箭头连接符 203"/>
              <p:cNvCxnSpPr>
                <a:stCxn id="40" idx="3"/>
                <a:endCxn id="202" idx="1"/>
              </p:cNvCxnSpPr>
              <p:nvPr/>
            </p:nvCxnSpPr>
            <p:spPr>
              <a:xfrm>
                <a:off x="3888296" y="2560080"/>
                <a:ext cx="896185" cy="43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直接箭头连接符 205"/>
              <p:cNvCxnSpPr>
                <a:stCxn id="43" idx="1"/>
                <a:endCxn id="44" idx="3"/>
              </p:cNvCxnSpPr>
              <p:nvPr/>
            </p:nvCxnSpPr>
            <p:spPr>
              <a:xfrm flipH="1">
                <a:off x="3877517" y="3195407"/>
                <a:ext cx="282933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肘形连接符 209"/>
              <p:cNvCxnSpPr>
                <a:stCxn id="43" idx="1"/>
                <a:endCxn id="192" idx="0"/>
              </p:cNvCxnSpPr>
              <p:nvPr/>
            </p:nvCxnSpPr>
            <p:spPr>
              <a:xfrm rot="10800000" flipV="1">
                <a:off x="5339683" y="3195406"/>
                <a:ext cx="1367164" cy="478865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肘形连接符 211"/>
              <p:cNvCxnSpPr>
                <a:stCxn id="44" idx="2"/>
                <a:endCxn id="192" idx="1"/>
              </p:cNvCxnSpPr>
              <p:nvPr/>
            </p:nvCxnSpPr>
            <p:spPr>
              <a:xfrm rot="16200000" flipH="1">
                <a:off x="3819648" y="2857145"/>
                <a:ext cx="478865" cy="1462165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直接箭头连接符 213"/>
              <p:cNvCxnSpPr>
                <a:stCxn id="192" idx="3"/>
                <a:endCxn id="45" idx="1"/>
              </p:cNvCxnSpPr>
              <p:nvPr/>
            </p:nvCxnSpPr>
            <p:spPr>
              <a:xfrm>
                <a:off x="5889202" y="3827661"/>
                <a:ext cx="8176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直接箭头连接符 215"/>
              <p:cNvCxnSpPr>
                <a:stCxn id="47" idx="1"/>
                <a:endCxn id="48" idx="3"/>
              </p:cNvCxnSpPr>
              <p:nvPr/>
            </p:nvCxnSpPr>
            <p:spPr>
              <a:xfrm flipH="1">
                <a:off x="5897544" y="5107744"/>
                <a:ext cx="80930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直接箭头连接符 217"/>
              <p:cNvCxnSpPr>
                <a:stCxn id="48" idx="2"/>
                <a:endCxn id="49" idx="0"/>
              </p:cNvCxnSpPr>
              <p:nvPr/>
            </p:nvCxnSpPr>
            <p:spPr>
              <a:xfrm flipH="1">
                <a:off x="5345366" y="5261133"/>
                <a:ext cx="2659" cy="3401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直接箭头连接符 219"/>
              <p:cNvCxnSpPr>
                <a:stCxn id="49" idx="3"/>
                <a:endCxn id="50" idx="1"/>
              </p:cNvCxnSpPr>
              <p:nvPr/>
            </p:nvCxnSpPr>
            <p:spPr>
              <a:xfrm>
                <a:off x="5894885" y="5754652"/>
                <a:ext cx="82267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肘形连接符 227"/>
              <p:cNvCxnSpPr>
                <a:stCxn id="50" idx="2"/>
                <a:endCxn id="51" idx="2"/>
              </p:cNvCxnSpPr>
              <p:nvPr/>
            </p:nvCxnSpPr>
            <p:spPr>
              <a:xfrm rot="5400000">
                <a:off x="5300986" y="3945833"/>
                <a:ext cx="3884" cy="3928301"/>
              </a:xfrm>
              <a:prstGeom prst="bentConnector3">
                <a:avLst>
                  <a:gd name="adj1" fmla="val 6589392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直接箭头连接符 229"/>
              <p:cNvCxnSpPr>
                <a:stCxn id="51" idx="3"/>
                <a:endCxn id="49" idx="1"/>
              </p:cNvCxnSpPr>
              <p:nvPr/>
            </p:nvCxnSpPr>
            <p:spPr>
              <a:xfrm flipV="1">
                <a:off x="3888296" y="5754652"/>
                <a:ext cx="907550" cy="38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直接箭头连接符 231"/>
              <p:cNvCxnSpPr>
                <a:stCxn id="22" idx="2"/>
                <a:endCxn id="43" idx="0"/>
              </p:cNvCxnSpPr>
              <p:nvPr/>
            </p:nvCxnSpPr>
            <p:spPr>
              <a:xfrm>
                <a:off x="7256366" y="2173954"/>
                <a:ext cx="1" cy="8680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" name="肘形连接符 235"/>
              <p:cNvCxnSpPr>
                <a:stCxn id="22" idx="2"/>
                <a:endCxn id="45" idx="3"/>
              </p:cNvCxnSpPr>
              <p:nvPr/>
            </p:nvCxnSpPr>
            <p:spPr>
              <a:xfrm rot="16200000" flipH="1">
                <a:off x="6704273" y="2726047"/>
                <a:ext cx="1653707" cy="549520"/>
              </a:xfrm>
              <a:prstGeom prst="bentConnector4">
                <a:avLst>
                  <a:gd name="adj1" fmla="val 23032"/>
                  <a:gd name="adj2" fmla="val 141600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直接箭头连接符 238"/>
              <p:cNvCxnSpPr>
                <a:stCxn id="202" idx="3"/>
              </p:cNvCxnSpPr>
              <p:nvPr/>
            </p:nvCxnSpPr>
            <p:spPr>
              <a:xfrm flipV="1">
                <a:off x="5883520" y="2560080"/>
                <a:ext cx="1372845" cy="43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1" name="文本框 240"/>
              <p:cNvSpPr txBox="1"/>
              <p:nvPr/>
            </p:nvSpPr>
            <p:spPr>
              <a:xfrm>
                <a:off x="5364873" y="2952870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（普通资格）</a:t>
                </a:r>
              </a:p>
            </p:txBody>
          </p:sp>
          <p:sp>
            <p:nvSpPr>
              <p:cNvPr id="242" name="文本框 241"/>
              <p:cNvSpPr txBox="1"/>
              <p:nvPr/>
            </p:nvSpPr>
            <p:spPr>
              <a:xfrm>
                <a:off x="5247146" y="3427194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（资深资格）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54023" y="1250404"/>
              <a:ext cx="6507143" cy="928224"/>
              <a:chOff x="1054023" y="1250404"/>
              <a:chExt cx="6507143" cy="928224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808" y="1569028"/>
                <a:ext cx="609600" cy="6096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1566" y="1564354"/>
                <a:ext cx="609600" cy="6096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341" y="1637629"/>
                <a:ext cx="468000" cy="468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0" name="文本框 149"/>
              <p:cNvSpPr txBox="1"/>
              <p:nvPr/>
            </p:nvSpPr>
            <p:spPr>
              <a:xfrm>
                <a:off x="1054023" y="1257575"/>
                <a:ext cx="646331" cy="27699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新用户</a:t>
                </a:r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3007757" y="1255316"/>
                <a:ext cx="646331" cy="27699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管理员</a:t>
                </a:r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7010144" y="1257576"/>
                <a:ext cx="492443" cy="27699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用户</a:t>
                </a: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5028947" y="1250404"/>
                <a:ext cx="492443" cy="27699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系统</a:t>
                </a: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475" y="1564353"/>
                <a:ext cx="609600" cy="6096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53" name="矩形 52"/>
          <p:cNvSpPr/>
          <p:nvPr/>
        </p:nvSpPr>
        <p:spPr>
          <a:xfrm>
            <a:off x="3721286" y="761584"/>
            <a:ext cx="2120901" cy="546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使用流程</a:t>
            </a:r>
          </a:p>
        </p:txBody>
      </p:sp>
      <p:sp>
        <p:nvSpPr>
          <p:cNvPr id="52" name="文本框 240"/>
          <p:cNvSpPr txBox="1"/>
          <p:nvPr/>
        </p:nvSpPr>
        <p:spPr>
          <a:xfrm>
            <a:off x="3962400" y="3076742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（未授权资格）</a:t>
            </a:r>
          </a:p>
        </p:txBody>
      </p:sp>
      <p:sp>
        <p:nvSpPr>
          <p:cNvPr id="320" name="圆角矩形"/>
          <p:cNvSpPr/>
          <p:nvPr/>
        </p:nvSpPr>
        <p:spPr>
          <a:xfrm>
            <a:off x="6657982" y="2517775"/>
            <a:ext cx="1181100" cy="306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C5D97">
                  <a:alpha val="100000"/>
                </a:srgbClr>
              </a:gs>
              <a:gs pos="80000">
                <a:srgbClr val="3C7CC7">
                  <a:alpha val="100000"/>
                </a:srgbClr>
              </a:gs>
              <a:gs pos="100000">
                <a:srgbClr val="3A7BCB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4A7EBC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加入课题组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实验预约与取消</a:t>
            </a:r>
          </a:p>
        </p:txBody>
      </p:sp>
    </p:spTree>
    <p:extLst>
      <p:ext uri="{BB962C8B-B14F-4D97-AF65-F5344CB8AC3E}">
        <p14:creationId xmlns:p14="http://schemas.microsoft.com/office/powerpoint/2010/main" val="211003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实验预约与取消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7049" y="945629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仪器使用资格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2428" y="1360768"/>
            <a:ext cx="8206093" cy="513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未授权用户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未参加过上机培训的用户</a:t>
            </a:r>
            <a:endParaRPr lang="en-US" altLang="zh-CN" sz="2000" b="1" dirty="0"/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仅能预约正常上班时间</a:t>
            </a:r>
            <a:r>
              <a:rPr lang="zh-CN" altLang="en-US" b="1" dirty="0"/>
              <a:t>（周一至周五，</a:t>
            </a:r>
            <a:r>
              <a:rPr lang="en-US" altLang="zh-CN" b="1" dirty="0"/>
              <a:t>9:00-12:00,13:00-17:00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预约需要仪器管理员</a:t>
            </a:r>
            <a:r>
              <a:rPr lang="zh-CN" altLang="en-US" sz="2000" b="1" dirty="0">
                <a:solidFill>
                  <a:srgbClr val="FF0000"/>
                </a:solidFill>
              </a:rPr>
              <a:t>审核通过</a:t>
            </a:r>
            <a:r>
              <a:rPr lang="zh-CN" altLang="en-US" sz="2000" b="1" dirty="0"/>
              <a:t>才能使用</a:t>
            </a:r>
            <a:endParaRPr lang="en-US" altLang="zh-CN" sz="2000" b="1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普通用户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参加过上机培训，但未取得独立操作资格的用户</a:t>
            </a:r>
            <a:endParaRPr lang="en-US" altLang="zh-CN" sz="2000" b="1" dirty="0"/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仅能预约正常上班时间（周一至周五，</a:t>
            </a:r>
            <a:r>
              <a:rPr lang="en-US" altLang="zh-CN" sz="2000" b="1" dirty="0"/>
              <a:t>9:00-12:00,13:00-17:00</a:t>
            </a:r>
            <a:r>
              <a:rPr lang="zh-CN" altLang="en-US" sz="2000" b="1" dirty="0"/>
              <a:t>）</a:t>
            </a: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预约自动通过，无须审核</a:t>
            </a:r>
            <a:endParaRPr lang="en-US" altLang="zh-CN" sz="2000" b="1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资深用户（独立操作）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参加过上机培训且取得独立操作资格证的用户</a:t>
            </a:r>
            <a:endParaRPr lang="en-US" altLang="zh-CN" sz="2000" b="1" dirty="0"/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24</a:t>
            </a:r>
            <a:r>
              <a:rPr lang="zh-CN" altLang="en-US" sz="2000" b="1" dirty="0">
                <a:solidFill>
                  <a:srgbClr val="FF0000"/>
                </a:solidFill>
              </a:rPr>
              <a:t>小时开放*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预约自动通过，无须审核</a:t>
            </a:r>
            <a:r>
              <a:rPr lang="en-US" altLang="zh-CN" sz="2000" b="1" dirty="0"/>
              <a:t> 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6409799" y="945629"/>
            <a:ext cx="2694101" cy="1174908"/>
          </a:xfrm>
          <a:prstGeom prst="wedgeEllipseCallout">
            <a:avLst>
              <a:gd name="adj1" fmla="val -46289"/>
              <a:gd name="adj2" fmla="val 560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由仪器管理员授权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10097" y="1046377"/>
            <a:ext cx="339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所有用户均需预约后使用！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00" y="17499"/>
            <a:ext cx="3052000" cy="6602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2D8-773D-479B-86D3-A87E11D58BA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9337" y="815545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仪器使用资格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5" y="1438041"/>
            <a:ext cx="9152245" cy="49173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0" y="1634664"/>
            <a:ext cx="8970589" cy="4537536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5378183" y="638578"/>
            <a:ext cx="2787917" cy="1438095"/>
          </a:xfrm>
          <a:prstGeom prst="wedgeEllipseCallout">
            <a:avLst>
              <a:gd name="adj1" fmla="val -40629"/>
              <a:gd name="adj2" fmla="val 581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查看自己的仪器授权及使用资格</a:t>
            </a:r>
          </a:p>
        </p:txBody>
      </p:sp>
      <p:sp>
        <p:nvSpPr>
          <p:cNvPr id="10" name="矩形 9"/>
          <p:cNvSpPr/>
          <p:nvPr/>
        </p:nvSpPr>
        <p:spPr>
          <a:xfrm>
            <a:off x="407565" y="23112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实验预约与取消</a:t>
            </a:r>
          </a:p>
        </p:txBody>
      </p:sp>
    </p:spTree>
    <p:extLst>
      <p:ext uri="{BB962C8B-B14F-4D97-AF65-F5344CB8AC3E}">
        <p14:creationId xmlns:p14="http://schemas.microsoft.com/office/powerpoint/2010/main" val="22868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</TotalTime>
  <Words>1225</Words>
  <Application>Microsoft Office PowerPoint</Application>
  <PresentationFormat>全屏显示(4:3)</PresentationFormat>
  <Paragraphs>208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黑体</vt:lpstr>
      <vt:lpstr>华文行楷</vt:lpstr>
      <vt:lpstr>华文隶书</vt:lpstr>
      <vt:lpstr>华文新魏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Office Theme</vt:lpstr>
      <vt:lpstr>PowerPoint 演示文稿</vt:lpstr>
      <vt:lpstr>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Camel</dc:creator>
  <cp:lastModifiedBy>WuHangjun</cp:lastModifiedBy>
  <cp:revision>165</cp:revision>
  <dcterms:created xsi:type="dcterms:W3CDTF">2016-12-28T08:15:35Z</dcterms:created>
  <dcterms:modified xsi:type="dcterms:W3CDTF">2017-01-05T12:01:30Z</dcterms:modified>
</cp:coreProperties>
</file>